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8C2D8-A61A-47BE-B638-20DF5E8DCDA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822BF-ABED-4DFA-A45F-BECD3923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Excel_Worksheet8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Excel_Worksheet9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3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Excel_Worksheet4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5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6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7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9F3A240F-35D3-47B6-9012-D5A2C940F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dirty="0" err="1"/>
              <a:t>ammies_</a:t>
            </a:r>
            <a:r>
              <a:rPr lang="en-US" dirty="0" err="1"/>
              <a:t>D</a:t>
            </a:r>
            <a:r>
              <a:rPr dirty="0" err="1"/>
              <a:t>emographics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08DA8406-C6C4-4BA6-9F4E-7D5A22AF4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10/13/2023 2:24:44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9.race_disabilities">
            <a:extLst>
              <a:ext uri="{FF2B5EF4-FFF2-40B4-BE49-F238E27FC236}">
                <a16:creationId xmlns:a16="http://schemas.microsoft.com/office/drawing/2014/main" id="{4B150804-A0EA-4584-924D-FF88414D53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38" b="8707"/>
          <a:stretch/>
        </p:blipFill>
        <p:spPr>
          <a:xfrm>
            <a:off x="0" y="0"/>
            <a:ext cx="9215225" cy="48013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F63654-F453-8942-56BF-3040C45EE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50" t="4477" b="81597"/>
          <a:stretch/>
        </p:blipFill>
        <p:spPr>
          <a:xfrm>
            <a:off x="9153021" y="177207"/>
            <a:ext cx="2992327" cy="10167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3CCD49B-6504-7CA1-2CBB-100AAECBA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754988"/>
              </p:ext>
            </p:extLst>
          </p:nvPr>
        </p:nvGraphicFramePr>
        <p:xfrm>
          <a:off x="1573921" y="5298459"/>
          <a:ext cx="6429527" cy="113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198585" imgH="738967" progId="Excel.Sheet.12">
                  <p:embed/>
                </p:oleObj>
              </mc:Choice>
              <mc:Fallback>
                <p:oleObj name="Worksheet" r:id="rId4" imgW="4198585" imgH="73896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3921" y="5298459"/>
                        <a:ext cx="6429527" cy="1130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91EA0DB-6901-DEDB-6047-C1AEC7AC672C}"/>
              </a:ext>
            </a:extLst>
          </p:cNvPr>
          <p:cNvSpPr txBox="1"/>
          <p:nvPr/>
        </p:nvSpPr>
        <p:spPr>
          <a:xfrm>
            <a:off x="8637038" y="1859339"/>
            <a:ext cx="35083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statistics highlight an approximate </a:t>
            </a:r>
            <a:r>
              <a:rPr lang="en-US" b="1" dirty="0"/>
              <a:t>1%</a:t>
            </a:r>
            <a:r>
              <a:rPr lang="en-US" dirty="0"/>
              <a:t> rise in individuals identifying as persons with disabilities compared to the figures from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increase is exclusively observed within the White demographic, reflecting a </a:t>
            </a:r>
            <a:r>
              <a:rPr lang="en-US" b="1" dirty="0"/>
              <a:t>3%</a:t>
            </a:r>
            <a:r>
              <a:rPr lang="en-US" dirty="0"/>
              <a:t> increase.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10.retirement">
            <a:extLst>
              <a:ext uri="{FF2B5EF4-FFF2-40B4-BE49-F238E27FC236}">
                <a16:creationId xmlns:a16="http://schemas.microsoft.com/office/drawing/2014/main" id="{23E7E48A-DAE3-4631-A542-8E1F73B64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0" b="11733"/>
          <a:stretch/>
        </p:blipFill>
        <p:spPr>
          <a:xfrm>
            <a:off x="78658" y="0"/>
            <a:ext cx="9868491" cy="50931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6A1F14-197D-62B4-CFD1-59CBA8BEF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98" t="5147" b="81344"/>
          <a:stretch/>
        </p:blipFill>
        <p:spPr>
          <a:xfrm>
            <a:off x="9529121" y="1124170"/>
            <a:ext cx="2584221" cy="112417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757A4DF-166B-700C-1A69-ECBB09C4A8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532220"/>
              </p:ext>
            </p:extLst>
          </p:nvPr>
        </p:nvGraphicFramePr>
        <p:xfrm>
          <a:off x="1959087" y="5374434"/>
          <a:ext cx="6368890" cy="1119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198585" imgH="738967" progId="Excel.Sheet.12">
                  <p:embed/>
                </p:oleObj>
              </mc:Choice>
              <mc:Fallback>
                <p:oleObj name="Worksheet" r:id="rId4" imgW="4198585" imgH="73896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9087" y="5374434"/>
                        <a:ext cx="6368890" cy="1119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F4FE8A-99E0-693B-34FD-5D3C8DAD1586}"/>
              </a:ext>
            </a:extLst>
          </p:cNvPr>
          <p:cNvSpPr txBox="1"/>
          <p:nvPr/>
        </p:nvSpPr>
        <p:spPr>
          <a:xfrm>
            <a:off x="8938728" y="2369976"/>
            <a:ext cx="3081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reveals a </a:t>
            </a:r>
            <a:r>
              <a:rPr lang="en-US" b="1" dirty="0"/>
              <a:t>2% </a:t>
            </a:r>
            <a:r>
              <a:rPr lang="en-US" dirty="0"/>
              <a:t>decrease in the number of individuals retiring in 2023 compared to the preceding year.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2" descr="1.Race_2yr">
            <a:extLst>
              <a:ext uri="{FF2B5EF4-FFF2-40B4-BE49-F238E27FC236}">
                <a16:creationId xmlns:a16="http://schemas.microsoft.com/office/drawing/2014/main" id="{CCA964E6-4AFA-E325-6631-733A57A9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0" b="3614"/>
          <a:stretch/>
        </p:blipFill>
        <p:spPr>
          <a:xfrm>
            <a:off x="229954" y="130628"/>
            <a:ext cx="8252321" cy="447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E8D00-0983-31F7-6A35-091D5973F530}"/>
              </a:ext>
            </a:extLst>
          </p:cNvPr>
          <p:cNvSpPr txBox="1"/>
          <p:nvPr/>
        </p:nvSpPr>
        <p:spPr>
          <a:xfrm>
            <a:off x="9072367" y="2044609"/>
            <a:ext cx="28896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contrast to 2022, there has been a </a:t>
            </a:r>
            <a:r>
              <a:rPr lang="en-US" b="1" dirty="0"/>
              <a:t>4.1%</a:t>
            </a:r>
            <a:r>
              <a:rPr lang="en-US" dirty="0"/>
              <a:t> decrease in overall racial diversity in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significant decrease is observed within the Asian groups, marking a noteworthy </a:t>
            </a:r>
            <a:r>
              <a:rPr lang="en-US" b="1" dirty="0"/>
              <a:t>2.3% </a:t>
            </a:r>
            <a:r>
              <a:rPr lang="en-US" dirty="0"/>
              <a:t>decline.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21526C4-4D93-1790-344E-9149F139D2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180621"/>
              </p:ext>
            </p:extLst>
          </p:nvPr>
        </p:nvGraphicFramePr>
        <p:xfrm>
          <a:off x="2049423" y="4676647"/>
          <a:ext cx="5258129" cy="205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134135" imgH="2392523" progId="Excel.Sheet.12">
                  <p:embed/>
                </p:oleObj>
              </mc:Choice>
              <mc:Fallback>
                <p:oleObj name="Worksheet" r:id="rId3" imgW="6134135" imgH="23925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9423" y="4676647"/>
                        <a:ext cx="5258129" cy="205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522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2.race_gender">
            <a:extLst>
              <a:ext uri="{FF2B5EF4-FFF2-40B4-BE49-F238E27FC236}">
                <a16:creationId xmlns:a16="http://schemas.microsoft.com/office/drawing/2014/main" id="{67E88FF8-312E-4E6F-B071-448B0700E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8"/>
          <a:stretch/>
        </p:blipFill>
        <p:spPr>
          <a:xfrm>
            <a:off x="144473" y="216647"/>
            <a:ext cx="10750194" cy="4859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132E5-F232-3EBA-DA3D-6CC67113CD17}"/>
              </a:ext>
            </a:extLst>
          </p:cNvPr>
          <p:cNvSpPr txBox="1"/>
          <p:nvPr/>
        </p:nvSpPr>
        <p:spPr>
          <a:xfrm>
            <a:off x="8721521" y="2151727"/>
            <a:ext cx="32047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Gender diversity showed a modest uptick in 2023, with a </a:t>
            </a:r>
            <a:r>
              <a:rPr lang="en-US" sz="1600" b="1" dirty="0"/>
              <a:t>0.6% </a:t>
            </a:r>
            <a:r>
              <a:rPr lang="en-US" sz="1600" dirty="0"/>
              <a:t>increase in individuals identifying as Nonbinary/Nonconforming.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Collectively, there has been a marginal </a:t>
            </a:r>
            <a:r>
              <a:rPr lang="en-US" sz="1600" b="1" dirty="0"/>
              <a:t>2% </a:t>
            </a:r>
            <a:r>
              <a:rPr lang="en-US" sz="1600" dirty="0"/>
              <a:t>reduction in the number of individuals identifying as men or women.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Nevertheless, this change in diversity is exclusively noted within the White demographic.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2DC08CA-51E5-6BA9-CE5F-55D2350937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677864"/>
              </p:ext>
            </p:extLst>
          </p:nvPr>
        </p:nvGraphicFramePr>
        <p:xfrm>
          <a:off x="2178547" y="5198715"/>
          <a:ext cx="6127848" cy="135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98585" imgH="929436" progId="Excel.Sheet.12">
                  <p:embed/>
                </p:oleObj>
              </mc:Choice>
              <mc:Fallback>
                <p:oleObj name="Worksheet" r:id="rId3" imgW="4198585" imgH="929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8547" y="5198715"/>
                        <a:ext cx="6127848" cy="1355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3.race_ethnic">
            <a:extLst>
              <a:ext uri="{FF2B5EF4-FFF2-40B4-BE49-F238E27FC236}">
                <a16:creationId xmlns:a16="http://schemas.microsoft.com/office/drawing/2014/main" id="{5A3BF5F4-D404-4FE0-8C97-F2AC69227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19"/>
          <a:stretch/>
        </p:blipFill>
        <p:spPr>
          <a:xfrm>
            <a:off x="99526" y="84955"/>
            <a:ext cx="10340294" cy="4720309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CDC36B-F7D4-BE58-F5AB-E309BA535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869188"/>
              </p:ext>
            </p:extLst>
          </p:nvPr>
        </p:nvGraphicFramePr>
        <p:xfrm>
          <a:off x="1193749" y="5354532"/>
          <a:ext cx="8743353" cy="105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134135" imgH="738967" progId="Excel.Sheet.12">
                  <p:embed/>
                </p:oleObj>
              </mc:Choice>
              <mc:Fallback>
                <p:oleObj name="Worksheet" r:id="rId3" imgW="6134135" imgH="73896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3749" y="5354532"/>
                        <a:ext cx="8743353" cy="105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20863D-18D0-95F4-C240-9260A8844A4B}"/>
              </a:ext>
            </a:extLst>
          </p:cNvPr>
          <p:cNvSpPr txBox="1"/>
          <p:nvPr/>
        </p:nvSpPr>
        <p:spPr>
          <a:xfrm>
            <a:off x="8752115" y="2228671"/>
            <a:ext cx="3163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comparison to 2022, there has been a notable </a:t>
            </a:r>
            <a:r>
              <a:rPr lang="en-US" b="1" dirty="0"/>
              <a:t>3.7% </a:t>
            </a:r>
            <a:r>
              <a:rPr lang="en-US" dirty="0"/>
              <a:t>upswing in the Hispanic/Latino demographics.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5.race_firstGen">
            <a:extLst>
              <a:ext uri="{FF2B5EF4-FFF2-40B4-BE49-F238E27FC236}">
                <a16:creationId xmlns:a16="http://schemas.microsoft.com/office/drawing/2014/main" id="{07A7322B-1F94-44C4-8BA0-E92ECA7E6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97" b="8571"/>
          <a:stretch/>
        </p:blipFill>
        <p:spPr>
          <a:xfrm>
            <a:off x="113674" y="0"/>
            <a:ext cx="9752866" cy="5057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0780A5-E80F-FC1F-71B5-9851650A9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61" t="4688" b="77586"/>
          <a:stretch/>
        </p:blipFill>
        <p:spPr>
          <a:xfrm>
            <a:off x="8980221" y="914401"/>
            <a:ext cx="3211780" cy="975324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3AD4F0D-EBE8-028D-7F90-39BA73359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71992"/>
              </p:ext>
            </p:extLst>
          </p:nvPr>
        </p:nvGraphicFramePr>
        <p:xfrm>
          <a:off x="1941796" y="5404205"/>
          <a:ext cx="5871037" cy="1043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198585" imgH="746603" progId="Excel.Sheet.12">
                  <p:embed/>
                </p:oleObj>
              </mc:Choice>
              <mc:Fallback>
                <p:oleObj name="Worksheet" r:id="rId4" imgW="4198585" imgH="7466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1796" y="5404205"/>
                        <a:ext cx="5871037" cy="1043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3F376A7-DD8C-E620-BE6F-9029BA2810C8}"/>
              </a:ext>
            </a:extLst>
          </p:cNvPr>
          <p:cNvSpPr txBox="1"/>
          <p:nvPr/>
        </p:nvSpPr>
        <p:spPr>
          <a:xfrm>
            <a:off x="8642730" y="1796418"/>
            <a:ext cx="35492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Since 2022, there has been a </a:t>
            </a:r>
            <a:r>
              <a:rPr lang="en-US" sz="1600" b="1" dirty="0"/>
              <a:t>0.2% </a:t>
            </a:r>
            <a:r>
              <a:rPr lang="en-US" sz="1600" dirty="0"/>
              <a:t>overall reduction in individuals identifying as immigrants or first-generation Americans.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realm of racial diversity, this surge is predominantly noticeable among first-generation White immigrants, showcasing a substantial </a:t>
            </a:r>
            <a:r>
              <a:rPr lang="en-US" sz="1600" b="1" dirty="0"/>
              <a:t>4.5% </a:t>
            </a:r>
            <a:r>
              <a:rPr lang="en-US" sz="1600" dirty="0"/>
              <a:t>increase since 2022. Conversely, the corresponding figures indicate a slight </a:t>
            </a:r>
            <a:r>
              <a:rPr lang="en-US" sz="1600" b="1" dirty="0"/>
              <a:t>0.3% </a:t>
            </a:r>
            <a:r>
              <a:rPr lang="en-US" sz="1600" dirty="0"/>
              <a:t>uptick for Blacks or African Americans.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Moreover, it is particularly noteworthy that there has been a significant decline in the Asian demographics, reflecting a </a:t>
            </a:r>
            <a:r>
              <a:rPr lang="en-US" sz="1600" b="1" dirty="0"/>
              <a:t>2.2%</a:t>
            </a:r>
            <a:r>
              <a:rPr lang="en-US" sz="1600" dirty="0"/>
              <a:t> decrease compared to the previous year.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6.race_lgbtq">
            <a:extLst>
              <a:ext uri="{FF2B5EF4-FFF2-40B4-BE49-F238E27FC236}">
                <a16:creationId xmlns:a16="http://schemas.microsoft.com/office/drawing/2014/main" id="{380579BB-8FB6-45AE-9C4D-912F1322B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42" b="9064"/>
          <a:stretch/>
        </p:blipFill>
        <p:spPr>
          <a:xfrm>
            <a:off x="91197" y="155372"/>
            <a:ext cx="8696138" cy="44853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F3B68E-E5D4-CD9B-D07D-6690C5EF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21" t="4544" b="80627"/>
          <a:stretch/>
        </p:blipFill>
        <p:spPr>
          <a:xfrm>
            <a:off x="7634748" y="0"/>
            <a:ext cx="4557252" cy="639096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51DF5C3-FDB0-256A-0424-143A1F234C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244798"/>
              </p:ext>
            </p:extLst>
          </p:nvPr>
        </p:nvGraphicFramePr>
        <p:xfrm>
          <a:off x="1444411" y="5191062"/>
          <a:ext cx="6190337" cy="1181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08954" imgH="746603" progId="Excel.Sheet.12">
                  <p:embed/>
                </p:oleObj>
              </mc:Choice>
              <mc:Fallback>
                <p:oleObj name="Worksheet" r:id="rId4" imgW="3908954" imgH="7466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4411" y="5191062"/>
                        <a:ext cx="6190337" cy="1181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3365109-2BCF-C7F6-C7EA-A20B851860B4}"/>
              </a:ext>
            </a:extLst>
          </p:cNvPr>
          <p:cNvSpPr txBox="1"/>
          <p:nvPr/>
        </p:nvSpPr>
        <p:spPr>
          <a:xfrm>
            <a:off x="8453535" y="1534618"/>
            <a:ext cx="35176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reveals a </a:t>
            </a:r>
            <a:r>
              <a:rPr lang="en-US" b="1" dirty="0"/>
              <a:t>0.8%</a:t>
            </a:r>
            <a:r>
              <a:rPr lang="en-US" dirty="0"/>
              <a:t> rise in individuals identifying as part of the LGBTQ+ community compared to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upward trend is shown by a </a:t>
            </a:r>
            <a:r>
              <a:rPr lang="en-US" b="1" dirty="0"/>
              <a:t>3.4% </a:t>
            </a:r>
            <a:r>
              <a:rPr lang="en-US" dirty="0"/>
              <a:t>increase among Whites and a </a:t>
            </a:r>
            <a:r>
              <a:rPr lang="en-US" b="1" dirty="0"/>
              <a:t>0.2%</a:t>
            </a:r>
            <a:r>
              <a:rPr lang="en-US" dirty="0"/>
              <a:t> increase among Blacks or African Americans.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this upward trend is accompanied by a decline in Asian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/>
              <a:t>2.4%</a:t>
            </a:r>
            <a:r>
              <a:rPr lang="en-US" dirty="0"/>
              <a:t>) and other demographic groups.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7.race_ms">
            <a:extLst>
              <a:ext uri="{FF2B5EF4-FFF2-40B4-BE49-F238E27FC236}">
                <a16:creationId xmlns:a16="http://schemas.microsoft.com/office/drawing/2014/main" id="{54A2FC02-F07E-4C0D-9B11-46C605239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55" b="9224"/>
          <a:stretch/>
        </p:blipFill>
        <p:spPr>
          <a:xfrm>
            <a:off x="71649" y="143466"/>
            <a:ext cx="9205207" cy="47644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6914B-AE25-157E-E5EA-EB8D140CE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31" t="4079" b="81062"/>
          <a:stretch/>
        </p:blipFill>
        <p:spPr>
          <a:xfrm>
            <a:off x="8056181" y="-3514"/>
            <a:ext cx="4104968" cy="678426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225745-45E8-BF00-292E-AA759D1423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441553"/>
              </p:ext>
            </p:extLst>
          </p:nvPr>
        </p:nvGraphicFramePr>
        <p:xfrm>
          <a:off x="1570068" y="5253134"/>
          <a:ext cx="6486113" cy="114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198585" imgH="738967" progId="Excel.Sheet.12">
                  <p:embed/>
                </p:oleObj>
              </mc:Choice>
              <mc:Fallback>
                <p:oleObj name="Worksheet" r:id="rId4" imgW="4198585" imgH="73896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0068" y="5253134"/>
                        <a:ext cx="6486113" cy="1140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5D4396A-1212-8A37-F831-7A676A41AF0B}"/>
              </a:ext>
            </a:extLst>
          </p:cNvPr>
          <p:cNvSpPr txBox="1"/>
          <p:nvPr/>
        </p:nvSpPr>
        <p:spPr>
          <a:xfrm>
            <a:off x="8223938" y="2239347"/>
            <a:ext cx="3769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Notable </a:t>
            </a:r>
            <a:r>
              <a:rPr lang="en-US" b="1" dirty="0"/>
              <a:t>2.5% </a:t>
            </a:r>
            <a:r>
              <a:rPr lang="en-US" dirty="0"/>
              <a:t>increase in military service compared to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rise is evident in both White and Black or African American groups (</a:t>
            </a:r>
            <a:r>
              <a:rPr lang="en-US" b="1" dirty="0"/>
              <a:t>3.7% </a:t>
            </a:r>
            <a:r>
              <a:rPr lang="en-US" dirty="0"/>
              <a:t>and </a:t>
            </a:r>
            <a:r>
              <a:rPr lang="en-US" b="1" dirty="0"/>
              <a:t>0.2% </a:t>
            </a:r>
            <a:r>
              <a:rPr lang="en-US" dirty="0"/>
              <a:t>respectively), starkly contrasting with a decline observed in the Asian demographics (</a:t>
            </a:r>
            <a:r>
              <a:rPr lang="en-US" b="1" dirty="0"/>
              <a:t>2.3%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8.race_ps">
            <a:extLst>
              <a:ext uri="{FF2B5EF4-FFF2-40B4-BE49-F238E27FC236}">
                <a16:creationId xmlns:a16="http://schemas.microsoft.com/office/drawing/2014/main" id="{2883B08A-6D7B-47D1-BA60-FB3D32F36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05" b="8270"/>
          <a:stretch/>
        </p:blipFill>
        <p:spPr>
          <a:xfrm>
            <a:off x="107653" y="0"/>
            <a:ext cx="8793750" cy="45797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A1995D-0B0E-10F6-04C5-D2E5DD1E1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95" t="4665" b="67230"/>
          <a:stretch/>
        </p:blipFill>
        <p:spPr>
          <a:xfrm>
            <a:off x="9097238" y="145929"/>
            <a:ext cx="2987109" cy="1835522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2955118-82FD-5DB9-D9E0-BD17724FD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618216"/>
              </p:ext>
            </p:extLst>
          </p:nvPr>
        </p:nvGraphicFramePr>
        <p:xfrm>
          <a:off x="1938986" y="4579774"/>
          <a:ext cx="5348222" cy="2220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083" imgH="1653556" progId="Excel.Sheet.12">
                  <p:embed/>
                </p:oleObj>
              </mc:Choice>
              <mc:Fallback>
                <p:oleObj name="Worksheet" r:id="rId4" imgW="3985083" imgH="16535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38986" y="4579774"/>
                        <a:ext cx="5348222" cy="2220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B3BD4C-C9DF-4174-E4EB-BF71AC611FBB}"/>
              </a:ext>
            </a:extLst>
          </p:cNvPr>
          <p:cNvSpPr txBox="1"/>
          <p:nvPr/>
        </p:nvSpPr>
        <p:spPr>
          <a:xfrm>
            <a:off x="8649478" y="2127380"/>
            <a:ext cx="3434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remarkable uptick is observed in 11 to 14 years in public service group, with a notable </a:t>
            </a:r>
            <a:r>
              <a:rPr lang="en-US" b="1" dirty="0"/>
              <a:t>3.7%</a:t>
            </a:r>
            <a:r>
              <a:rPr lang="en-US" dirty="0"/>
              <a:t> increase.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Conversely, the most substantial decline compared to 2022 is witnessed among those who served for more than 20 years, reflecting a significant </a:t>
            </a:r>
            <a:r>
              <a:rPr lang="en-US" b="1" dirty="0"/>
              <a:t>5.3% </a:t>
            </a:r>
            <a:r>
              <a:rPr lang="en-US" dirty="0"/>
              <a:t>decline.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4.race_age">
            <a:extLst>
              <a:ext uri="{FF2B5EF4-FFF2-40B4-BE49-F238E27FC236}">
                <a16:creationId xmlns:a16="http://schemas.microsoft.com/office/drawing/2014/main" id="{C52DDDB6-117A-4BEB-98D3-8FF52B9BF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 b="8387"/>
          <a:stretch/>
        </p:blipFill>
        <p:spPr>
          <a:xfrm>
            <a:off x="126494" y="0"/>
            <a:ext cx="7961819" cy="51041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A68BEE-3C33-2455-9753-0E51FE74A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41" t="5519" b="69678"/>
          <a:stretch/>
        </p:blipFill>
        <p:spPr>
          <a:xfrm>
            <a:off x="8792805" y="0"/>
            <a:ext cx="1339940" cy="1700982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DC3391A-7FE4-289C-A69B-C02FD44BC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411614"/>
              </p:ext>
            </p:extLst>
          </p:nvPr>
        </p:nvGraphicFramePr>
        <p:xfrm>
          <a:off x="2053507" y="5104114"/>
          <a:ext cx="4728520" cy="175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083" imgH="1478359" progId="Excel.Sheet.12">
                  <p:embed/>
                </p:oleObj>
              </mc:Choice>
              <mc:Fallback>
                <p:oleObj name="Worksheet" r:id="rId4" imgW="3985083" imgH="14783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3507" y="5104114"/>
                        <a:ext cx="4728520" cy="175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A3845E-0907-9FD7-E1C2-4E64955EA311}"/>
              </a:ext>
            </a:extLst>
          </p:cNvPr>
          <p:cNvSpPr txBox="1"/>
          <p:nvPr/>
        </p:nvSpPr>
        <p:spPr>
          <a:xfrm>
            <a:off x="8088313" y="1700982"/>
            <a:ext cx="410368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demographic breakdown highlights a surge in individuals identifying as 60 years and older, marking a substantial </a:t>
            </a:r>
            <a:r>
              <a:rPr lang="en-US" sz="1600" b="1" dirty="0"/>
              <a:t>5.7% </a:t>
            </a:r>
            <a:r>
              <a:rPr lang="en-US" sz="1600" dirty="0"/>
              <a:t>increase.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contrast, a pronounced decline of </a:t>
            </a:r>
            <a:r>
              <a:rPr lang="en-US" sz="1600" b="1" dirty="0"/>
              <a:t>8.8% </a:t>
            </a:r>
            <a:r>
              <a:rPr lang="en-US" sz="1600" dirty="0"/>
              <a:t>is evident in the age brackets of 40 to 59.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Additionally, a modest uptick of about </a:t>
            </a:r>
            <a:r>
              <a:rPr lang="en-US" sz="1600" b="1" dirty="0"/>
              <a:t>1%</a:t>
            </a:r>
            <a:r>
              <a:rPr lang="en-US" sz="1600" dirty="0"/>
              <a:t> is discernible in the younger population over the course of the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examining the data based on racial demographics, the pattern indicates there has been a decrease in the number of individuals within each racial group compared to the previous year.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533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Microsoft Excel Worksheet</vt:lpstr>
      <vt:lpstr>Sammies_Demographics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sammies_demographics</dc:title>
  <dc:creator/>
  <cp:lastModifiedBy>Selam Mekonnen</cp:lastModifiedBy>
  <cp:revision>30</cp:revision>
  <dcterms:created xsi:type="dcterms:W3CDTF">2023-10-13T18:24:48Z</dcterms:created>
  <dcterms:modified xsi:type="dcterms:W3CDTF">2023-10-16T13:37:12Z</dcterms:modified>
</cp:coreProperties>
</file>